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25"/>
  </p:notesMasterIdLst>
  <p:handoutMasterIdLst>
    <p:handoutMasterId r:id="rId26"/>
  </p:handoutMasterIdLst>
  <p:sldIdLst>
    <p:sldId id="265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99"/>
    <a:srgbClr val="FF5050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1" autoAdjust="0"/>
    <p:restoredTop sz="97906" autoAdjust="0"/>
  </p:normalViewPr>
  <p:slideViewPr>
    <p:cSldViewPr>
      <p:cViewPr>
        <p:scale>
          <a:sx n="80" d="100"/>
          <a:sy n="80" d="100"/>
        </p:scale>
        <p:origin x="-119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t>28/09/2017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28.9.2017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11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12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2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E2B79-DFC3-4128-85CC-23A04A8C89E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D455D-A1F0-45EF-8470-5831C6E559C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4CD87-534A-4B77-A929-3EDD1803403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8564-A878-4F41-ADAB-2F596E3EFDF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81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4E02-B109-4278-AD85-B73D68E62BC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18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E31-E16F-49B8-B28A-14EA3173DDA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106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2FC8-135E-4911-9F06-B2CEAC53953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68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6D5E-1770-4B71-8238-EC23E714ACA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71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2921-1B8C-430A-9922-BF31CD1C43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26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398A-FF94-44EF-AC2C-A4C4C32A53D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3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CBF39-38E6-492D-95E1-7647BDE5AF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0D0B-353B-4C91-A641-3E853810DFE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67BC-A834-4184-89E5-ED85B884384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96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548C-B7B9-4C74-A014-0987FD941BD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1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CF33-7BA7-44B9-9839-694EE6101C3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230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217C-79B2-4273-8092-260C5178FA2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996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EEA7-08B0-4256-BB47-FC4FDD09011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10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9EF7-7102-476D-9284-726E17E044F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842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48DF-70D4-4E3A-A90A-2269BB49F32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41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9093-D74D-4498-9E6E-92482E04E9B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84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060C-050B-466A-8BC6-CE9851CF757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44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B7A11-153E-4744-AFE8-F0F05A0A6C8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25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70A8-E9A0-49F3-9561-F1B2CC43FEB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62AF-C040-4481-85D5-C1F33BC99E2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0426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F243-3493-4F39-911F-9193C23B32D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52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6632-E547-4E32-A76A-40F7E2358BD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7123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1177-AAD9-4023-93A9-898B642C553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2359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B172C-9E75-4B40-8A50-4415CF08C8C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545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889B-E189-48B8-8C62-3049B3E362A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305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A75E-221A-4C34-82FF-2CE2345BD30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6517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B4C8D-0398-405F-A0EF-A7911E2849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763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17FA-5939-448B-83F6-62ACA92405F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724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3C3C0-4578-499E-BB53-F68DDDBF6C6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6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C4CED-10BF-4915-9E05-3308E275D12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31AA-B1C2-4E24-B831-33975F1A1F2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981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CDBC6-94C7-4197-8528-0E2BFB9EBCD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609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8C42-E725-4838-A98D-4C26C2833D1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067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70EC-C7B9-4111-9D27-DDF3216E1C5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7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110C-1DE1-4A4A-AD50-3600371F1DB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FBCD7-12D7-43CE-9918-1101AF402DA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9E923-AF91-489C-B0BE-FB97BC5D652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2E72-BA2B-47FB-B80C-AA04BE13610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78F17-A36C-410C-870B-899F5C9D729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EB260-EBAD-4D99-81EA-5E60910E0A1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464A5-D1B3-4E03-B230-E590AC90312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35827-DAF6-4A6E-862F-8C44D96BA0C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6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1F62C-8E57-4572-AA5B-64E647D3461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28.9.2017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2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4EE5E1-0379-4277-9C23-6A148394AAD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28.9.2017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5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9" y="2565405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90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6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септембар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1520" y="2877904"/>
            <a:ext cx="878497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ФИСКАЛНА КРЕТАЊА У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2017. И </a:t>
            </a:r>
          </a:p>
          <a:p>
            <a:pPr algn="ctr"/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ПРЕПОРУКЕ ЗА 2018. ГОДИНУ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44016"/>
            <a:ext cx="8821737" cy="836712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Потребно и могуће у 2018. повећати јавне инвестиције за 300-350 млн евра: илустрација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4941168"/>
            <a:ext cx="8388932" cy="1728192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Учешће јавних инвестиција би се повећало у 2018. на 3,8%БДП-а 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Први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корак ка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трајном повећању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јавних инвестиција на 4-5%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БДП-а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И даље при дну у односу на упоредиве земље, али мало вероватно снажније повећање за само годину дана (у 2017. ниже извршење у односу на планираних 3,3% БДП-а)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43038"/>
              </p:ext>
            </p:extLst>
          </p:nvPr>
        </p:nvGraphicFramePr>
        <p:xfrm>
          <a:off x="2123727" y="1268760"/>
          <a:ext cx="4968553" cy="3384384"/>
        </p:xfrm>
        <a:graphic>
          <a:graphicData uri="http://schemas.openxmlformats.org/drawingml/2006/table">
            <a:tbl>
              <a:tblPr firstRow="1" firstCol="1" bandRow="1"/>
              <a:tblGrid>
                <a:gridCol w="2454202"/>
                <a:gridCol w="888117"/>
                <a:gridCol w="813117"/>
                <a:gridCol w="813117"/>
              </a:tblGrid>
              <a:tr h="21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i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Разлика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1524">
                <a:tc gridSpan="4">
                  <a:txBody>
                    <a:bodyPr/>
                    <a:lstStyle/>
                    <a:p>
                      <a:pPr lvl="7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млрд динара</a:t>
                      </a:r>
                      <a:endParaRPr lang="sr-Latn-RS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Путна инфраструктура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Коридор 10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Коридор 11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-8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Обилазница око Београда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Рехабилитација путева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Нови пројекти*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Железничка инфраструктура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Руски кредит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Београд - Будимпешта (EXIM)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Република и остали пројекти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Локал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Фондови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Укупно (млрд</a:t>
                      </a:r>
                      <a:r>
                        <a:rPr lang="sr-Cyrl-RS" sz="1100" b="1" baseline="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динара)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179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sr-Latn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 % БДП-а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3,2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sr-Latn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r-Latn-R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6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44016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Привредни раст низак</a:t>
            </a:r>
            <a:r>
              <a:rPr lang="sr-Cyrl-RS" altLang="sr-Latn-RS" sz="3000" smtClean="0">
                <a:latin typeface="Times New Roman" pitchFamily="18" charset="0"/>
                <a:cs typeface="Times New Roman" pitchFamily="18" charset="0"/>
              </a:rPr>
              <a:t>: 1,5-2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% у 2017.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2232248"/>
          </a:xfrm>
        </p:spPr>
        <p:txBody>
          <a:bodyPr/>
          <a:lstStyle/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Део објашњења за низак привредни раст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u 2017.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– суша и лоше управљање ЕПС-ом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У 2018. раст од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3,5-4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% – опоравак пољопривреде од суше</a:t>
            </a:r>
          </a:p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Тренд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раста БДП-а у 2017.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очишћен од привремених чинилаца процењујемо на 2,8%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Заправо мало бржи тренд раста него 2016.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794857"/>
              </p:ext>
            </p:extLst>
          </p:nvPr>
        </p:nvGraphicFramePr>
        <p:xfrm>
          <a:off x="899592" y="3140969"/>
          <a:ext cx="6912766" cy="1080119"/>
        </p:xfrm>
        <a:graphic>
          <a:graphicData uri="http://schemas.openxmlformats.org/drawingml/2006/table">
            <a:tbl>
              <a:tblPr/>
              <a:tblGrid>
                <a:gridCol w="2864751"/>
                <a:gridCol w="809603"/>
                <a:gridCol w="809603"/>
                <a:gridCol w="809603"/>
                <a:gridCol w="809603"/>
                <a:gridCol w="809603"/>
              </a:tblGrid>
              <a:tr h="292874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2017</a:t>
                      </a:r>
                      <a:r>
                        <a:rPr lang="sr-Latn-RS" sz="1200" b="0" i="0" u="none" strike="noStrike" baseline="30000">
                          <a:effectLst/>
                          <a:latin typeface="Times New Roman"/>
                        </a:rPr>
                        <a:t>1)</a:t>
                      </a:r>
                      <a:endParaRPr lang="sr-Latn-RS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2018</a:t>
                      </a:r>
                      <a:r>
                        <a:rPr lang="sr-Latn-RS" sz="1200" b="0" i="0" u="none" strike="noStrike" baseline="30000">
                          <a:effectLst/>
                          <a:latin typeface="Times New Roman"/>
                        </a:rPr>
                        <a:t>1)</a:t>
                      </a:r>
                      <a:endParaRPr lang="sr-Latn-RS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014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200" b="0" i="0" u="none" strike="noStrike">
                          <a:effectLst/>
                          <a:latin typeface="Times New Roman"/>
                        </a:rPr>
                        <a:t>Укупан раст БДП-а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-</a:t>
                      </a:r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1,8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0,7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2,8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1,7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3,5-4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458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200" b="0" i="0" u="none" strike="noStrike" dirty="0">
                          <a:effectLst/>
                          <a:latin typeface="Times New Roman"/>
                        </a:rPr>
                        <a:t>Тренд раст</a:t>
                      </a:r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a </a:t>
                      </a:r>
                      <a:r>
                        <a:rPr lang="sr-Cyrl-RS" sz="1200" b="0" i="0" u="none" strike="noStrike" dirty="0">
                          <a:effectLst/>
                          <a:latin typeface="Times New Roman"/>
                        </a:rPr>
                        <a:t>БДП-а</a:t>
                      </a:r>
                      <a:r>
                        <a:rPr lang="sr-Cyrl-RS" sz="1200" b="0" i="0" u="none" strike="noStrike" baseline="30000" dirty="0">
                          <a:effectLst/>
                          <a:latin typeface="Times New Roman"/>
                        </a:rPr>
                        <a:t>2)</a:t>
                      </a:r>
                      <a:endParaRPr lang="sr-Cyrl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-</a:t>
                      </a:r>
                      <a:r>
                        <a:rPr lang="sr-Latn-RS" sz="1200" b="0" i="0" u="none" strike="noStrike" dirty="0" smtClean="0">
                          <a:effectLst/>
                          <a:latin typeface="Times New Roman"/>
                        </a:rPr>
                        <a:t>0,8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1,2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2,3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2,8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smtClean="0">
                          <a:effectLst/>
                          <a:latin typeface="Times New Roman"/>
                        </a:rPr>
                        <a:t>3,0</a:t>
                      </a:r>
                      <a:endParaRPr lang="sr-Latn-RS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64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5576" y="4005064"/>
            <a:ext cx="828930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 eaLnBrk="1" hangingPunct="1">
              <a:spcBef>
                <a:spcPts val="400"/>
              </a:spcBef>
              <a:spcAft>
                <a:spcPts val="400"/>
              </a:spcAft>
              <a:buFont typeface="Arial" charset="0"/>
              <a:buAutoNum type="arabicParenR"/>
              <a:defRPr/>
            </a:pPr>
            <a:r>
              <a:rPr lang="sr-Cyrl-R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Прогноза Фискални савет</a:t>
            </a:r>
          </a:p>
          <a:p>
            <a:pPr marL="228600" indent="-228600" algn="just" eaLnBrk="1" hangingPunct="1">
              <a:spcBef>
                <a:spcPts val="400"/>
              </a:spcBef>
              <a:spcAft>
                <a:spcPts val="400"/>
              </a:spcAft>
              <a:buFont typeface="Arial" charset="0"/>
              <a:buAutoNum type="arabicParenR"/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Искључени ефекти пољопривредних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сезона,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поплава и проблема у пословању ЕПС-а</a:t>
            </a:r>
            <a:endParaRPr lang="sr-Cyrl-RS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9518" y="4581128"/>
            <a:ext cx="885698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 није било привремених чинилаца (суша, ЕПС) опет се не би постигло планираних 3% привредног раста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Прогноза од 3% је ипак била амбициозна (Фискални савет 2016)</a:t>
            </a:r>
          </a:p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Нижи раст БДП-а Србије у односу на друге земље ЦИЕ у 2017. (њихов просечан раст у 2017. преко 4%)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Сви други имају већи раст БДП-а од Србије (сем Македоније)</a:t>
            </a:r>
          </a:p>
        </p:txBody>
      </p:sp>
    </p:spTree>
    <p:extLst>
      <p:ext uri="{BB962C8B-B14F-4D97-AF65-F5344CB8AC3E}">
        <p14:creationId xmlns:p14="http://schemas.microsoft.com/office/powerpoint/2010/main" val="31192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836712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Привредни раст у Србији систематски нижи у </a:t>
            </a:r>
            <a:b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него у упоредивим земљама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79512" y="4941168"/>
            <a:ext cx="8856984" cy="180020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Разлог ниске инвестиције – у Србији 18</a:t>
            </a:r>
            <a:r>
              <a:rPr lang="sr-Cyrl-RS" sz="2000" smtClean="0">
                <a:latin typeface="Times New Roman" pitchFamily="18" charset="0"/>
                <a:cs typeface="Times New Roman" pitchFamily="18" charset="0"/>
              </a:rPr>
              <a:t>% БДП-а,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а у ЦИЕ преко 22% БДП-а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 Србији веће учешће приватне потрошње у БДП-у него у упоредивим земљама (75 у односу на 58% </a:t>
            </a:r>
            <a:r>
              <a:rPr lang="sr-Cyrl-RS" sz="2000" smtClean="0">
                <a:latin typeface="Times New Roman" pitchFamily="18" charset="0"/>
                <a:cs typeface="Times New Roman" pitchFamily="18" charset="0"/>
              </a:rPr>
              <a:t>БДП-а),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а привредни раст систематски нижи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Заблуда да ће значајно (изнад раста БДП-а) повећање пензија и плата у јавном сектору да убрза привредни раст (покушано много пута без успеха)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388491"/>
              </p:ext>
            </p:extLst>
          </p:nvPr>
        </p:nvGraphicFramePr>
        <p:xfrm>
          <a:off x="1777999" y="1052736"/>
          <a:ext cx="5818336" cy="3835520"/>
        </p:xfrm>
        <a:graphic>
          <a:graphicData uri="http://schemas.openxmlformats.org/drawingml/2006/table">
            <a:tbl>
              <a:tblPr/>
              <a:tblGrid>
                <a:gridCol w="2963684"/>
                <a:gridCol w="713663"/>
                <a:gridCol w="713663"/>
                <a:gridCol w="713663"/>
                <a:gridCol w="713663"/>
              </a:tblGrid>
              <a:tr h="191776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П1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Албанија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Босна и Херцеговина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3,0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3,1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Бугарска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3,6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4,0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Црна Гора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2,5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Чешка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5,3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2,6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3,6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Естонија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2,1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5,2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Хрватска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-</a:t>
                      </a:r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0,5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2,3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3,0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Летонија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Литванија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3,5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4,1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Мађарска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4,1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3,1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2,0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Македонија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3,6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-</a:t>
                      </a:r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0,9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Пољска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Румунија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3,0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4,0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5,8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Словачка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2,5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3,3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Словенија</a:t>
                      </a:r>
                    </a:p>
                  </a:txBody>
                  <a:tcPr marL="2286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2,3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3,1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Земље </a:t>
                      </a:r>
                      <a:r>
                        <a:rPr lang="sr-Cyrl-RS" sz="1000" b="0" i="0" u="none" strike="noStrike" smtClean="0">
                          <a:effectLst/>
                          <a:latin typeface="Times New Roman"/>
                        </a:rPr>
                        <a:t>ЦИЕ </a:t>
                      </a:r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(</a:t>
                      </a:r>
                      <a:r>
                        <a:rPr lang="sr-Cyrl-RS" sz="1000" b="0" i="0" u="none" strike="noStrike" dirty="0" err="1">
                          <a:effectLst/>
                          <a:latin typeface="Times New Roman"/>
                        </a:rPr>
                        <a:t>пондерисани</a:t>
                      </a:r>
                      <a:r>
                        <a:rPr lang="sr-Cyrl-RS" sz="1000" b="0" i="0" u="none" strike="noStrike" dirty="0">
                          <a:effectLst/>
                          <a:latin typeface="Times New Roman"/>
                        </a:rPr>
                        <a:t> просек)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2,9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3,0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Земље окружења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Србије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(пондерисани просек)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3,5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4,3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>
                          <a:effectLst/>
                          <a:latin typeface="Times New Roman"/>
                        </a:rPr>
                        <a:t>Србија (укупни раст БДП-а)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-</a:t>
                      </a:r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0,7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Србија (тренд раста БДП-а) </a:t>
                      </a:r>
                    </a:p>
                  </a:txBody>
                  <a:tcPr marL="1143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>
                          <a:effectLst/>
                          <a:latin typeface="Times New Roman"/>
                        </a:rPr>
                        <a:t>-</a:t>
                      </a:r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0,8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1,2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2,3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0" i="0" u="none" strike="noStrike" smtClean="0">
                          <a:effectLst/>
                          <a:latin typeface="Times New Roman"/>
                        </a:rPr>
                        <a:t>2,4</a:t>
                      </a:r>
                      <a:endParaRPr lang="sr-Latn-RS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3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34508"/>
            <a:ext cx="7886700" cy="97893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Опције за смањење пореза у 2018. години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372"/>
            <a:ext cx="7886700" cy="516166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 становишта привредног раста и запошљавања, намеће се смањење пореза и доприноса на рад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Буџетски простор од 15 млрд динара омогућава смањење пореза и доприноса на зарад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 64% на 62%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Већи буџетски простор од 25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млрд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омогућио би смањење на 60,5%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Неколико начина за смањење пореза и доприноса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Повећање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неопорезивог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цензуса на зараде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Смањење доприноса за незапосленост и здравство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 терет послодавца)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Могуће одвојити 3-5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млрд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пореско ослобађање нових предузетника током првих 12-18 месеци рада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1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815" y="92983"/>
            <a:ext cx="7886700" cy="734332"/>
          </a:xfrm>
        </p:spPr>
        <p:txBody>
          <a:bodyPr>
            <a:noAutofit/>
          </a:bodyPr>
          <a:lstStyle/>
          <a:p>
            <a:pPr algn="ctr"/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Смањење пореза и доприноса на зараде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52736"/>
            <a:ext cx="5616623" cy="273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472" y="3933056"/>
            <a:ext cx="5636815" cy="2770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07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12" y="228601"/>
            <a:ext cx="8066617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пореске администрације је кључна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825630"/>
            <a:ext cx="7886700" cy="4676775"/>
          </a:xfrm>
        </p:spPr>
        <p:txBody>
          <a:bodyPr>
            <a:normAutofit fontScale="92500" lnSpcReduction="10000"/>
          </a:bodyPr>
          <a:lstStyle/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sr-Cyrl-RS" dirty="0" smtClean="0"/>
          </a:p>
          <a:p>
            <a:endParaRPr lang="sr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Пореске стопе у Србији нису више од региона, али сив</a:t>
            </a:r>
            <a:r>
              <a:rPr lang="sr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економија јесте</a:t>
            </a:r>
          </a:p>
          <a:p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Неопходна је реформа и оснаживање Пореске управе</a:t>
            </a:r>
          </a:p>
          <a:p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34748"/>
              </p:ext>
            </p:extLst>
          </p:nvPr>
        </p:nvGraphicFramePr>
        <p:xfrm>
          <a:off x="2051720" y="1268760"/>
          <a:ext cx="5046134" cy="3971069"/>
        </p:xfrm>
        <a:graphic>
          <a:graphicData uri="http://schemas.openxmlformats.org/drawingml/2006/table">
            <a:tbl>
              <a:tblPr firstRow="1" firstCol="1" bandRow="1"/>
              <a:tblGrid>
                <a:gridCol w="1009227"/>
                <a:gridCol w="1009227"/>
                <a:gridCol w="1008689"/>
                <a:gridCol w="1009227"/>
                <a:gridCol w="1009764"/>
              </a:tblGrid>
              <a:tr h="723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Држава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Порези и доприноси на зараде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ПДВ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Порез на добит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Сива економија (% БДП)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Бугарска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Чешка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Хрватска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Мађарска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93 (70)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БЈР Македонија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~30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Румунија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Словачка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Словенија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82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ПРОСЕК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3059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Србија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334821" y="22330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CA6-52BC-4EA4-9687-87079DA220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5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Предузећа у приватизацији и даље фискални трошак и ризик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0342"/>
          </a:xfrm>
        </p:spPr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број предузећа и даље опстаје захваљујући јавним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средствима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плаћају обавезе за гас и струју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Финансирају се из буџета и преко Фонда за развој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дугови за гас могли би да достигну 5 млрд динара у 2017.</a:t>
            </a:r>
          </a:p>
          <a:p>
            <a:pPr lvl="1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реваљивање губитака на Србијагас – практично субвенционисање лоших предузећа и умањење потенцијала за инвестирање Србијагаса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6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Највећи дужници за гас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43" y="1124744"/>
            <a:ext cx="8928992" cy="5384913"/>
          </a:xfrm>
        </p:spPr>
        <p:txBody>
          <a:bodyPr>
            <a:normAutofit fontScale="62500" lnSpcReduction="20000"/>
          </a:bodyPr>
          <a:lstStyle/>
          <a:p>
            <a:r>
              <a:rPr lang="sr-Cyrl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Азотара</a:t>
            </a:r>
            <a:r>
              <a:rPr lang="sr-Cyrl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послује неодрживо, а предузеће се одржава у животу пребацивањем губитака на </a:t>
            </a:r>
            <a:r>
              <a:rPr lang="sr-Cyrl-R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Србијагас</a:t>
            </a:r>
            <a:r>
              <a:rPr lang="sr-Cyrl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у мањој мери и на </a:t>
            </a:r>
            <a:r>
              <a:rPr lang="sr-Cyrl-RS" sz="3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ЕПС</a:t>
            </a:r>
            <a:endParaRPr lang="sr-Cyrl-RS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ваке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плати гас у износу од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 млрд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динара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Стање неодрживо: потребне велике инвестиције (и стратешки инвеститор), губици ће бити још већи када гас поскупи, ђубриво може да се обезбеди од других произвођача или из увоза</a:t>
            </a:r>
          </a:p>
          <a:p>
            <a:r>
              <a:rPr lang="sr-Cyrl-RS" sz="3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МСК</a:t>
            </a:r>
            <a:r>
              <a:rPr lang="sr-Cyrl-R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Cyrl-R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2017. години боље </a:t>
            </a:r>
            <a:r>
              <a:rPr lang="sr-Cyrl-R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послује али ће вероватно остати дужан за гас (до 1 млрд динара)</a:t>
            </a:r>
          </a:p>
          <a:p>
            <a:r>
              <a:rPr lang="sr-Cyrl-R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 Сад – Гас </a:t>
            </a:r>
            <a:r>
              <a:rPr lang="sr-Cyrl-R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друштвено предузеће које наплаћује грејање али не плаћа </a:t>
            </a:r>
            <a:r>
              <a:rPr lang="sr-Cyrl-RS" sz="3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Србијагасу</a:t>
            </a:r>
            <a:endParaRPr lang="sr-Cyrl-RS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постоји ниједан оправдан разлог да се толерише недисциплина у плаћању за преузети гас</a:t>
            </a:r>
          </a:p>
          <a:p>
            <a:pPr lvl="0"/>
            <a:r>
              <a:rPr lang="sr-Cyrl-RS" sz="3700" b="1" dirty="0" smtClean="0">
                <a:effectLst/>
                <a:latin typeface="Times New Roman"/>
                <a:ea typeface="Calibri"/>
              </a:rPr>
              <a:t>Српска фабрика стакла</a:t>
            </a:r>
            <a:r>
              <a:rPr lang="sr-Cyrl-RS" sz="3700" dirty="0" smtClean="0">
                <a:effectLst/>
                <a:latin typeface="Times New Roman"/>
                <a:ea typeface="Calibri"/>
              </a:rPr>
              <a:t> - 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различите фазе власништва и управљања, али све време не измирује обавезе и пребацује губитке на јавна предузећа</a:t>
            </a: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Обуставити испоруку гаса уколико предузеће не може да плаћа, ефикасно спровести стечај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3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988105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Зависе од буџета и Фонда за развој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576"/>
            <a:ext cx="8229600" cy="4931229"/>
          </a:xfrm>
        </p:spPr>
        <p:txBody>
          <a:bodyPr>
            <a:normAutofit fontScale="85000" lnSpcReduction="20000"/>
          </a:bodyPr>
          <a:lstStyle/>
          <a:p>
            <a:r>
              <a:rPr lang="sr-Cyrl-R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Симпо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сваке године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добија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 900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 од Фонда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Бележи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губитке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поред звучних извозних послова</a:t>
            </a:r>
          </a:p>
          <a:p>
            <a:r>
              <a:rPr lang="sr-Cyrl-R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Галеника</a:t>
            </a:r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у 2016. није плаћала гас, </a:t>
            </a:r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ПКБ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плаћа струју, добија средства од Фонда за развој, продаје грађевинско земљиште за ликвидност, </a:t>
            </a:r>
            <a:r>
              <a:rPr lang="sr-Cyrl-R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Јумко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Трајал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ФАП</a:t>
            </a:r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очекујући припајање наменској индустрији не плаћају струју (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Јумко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добијају средства од Фонда за развој, </a:t>
            </a:r>
            <a:r>
              <a:rPr lang="sr-Cyrl-R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Икарбус</a:t>
            </a:r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послује с губитком, Ласта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очекује приватизацију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 добијеног десетогодишњег уговора за приградски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превоз, </a:t>
            </a:r>
            <a:r>
              <a:rPr lang="sr-Cyrl-R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Ресавица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</a:t>
            </a:r>
            <a:r>
              <a:rPr lang="sr-Cyrl-R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уктурирања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добија субвенције</a:t>
            </a: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Боље пословање Петрохемије и РТБ-а Бор не т</a:t>
            </a:r>
            <a:r>
              <a:rPr lang="sr-Cyrl-R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r-Cyrl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еба да одложи приватизацију</a:t>
            </a:r>
            <a:endParaRPr lang="sr-Latn-R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789713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Остварују добитке захваљујући високим међународним ценама</a:t>
            </a: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Изазови у пословању: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цена непредвидива и тренд ће се преокренути за годину-две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Потребне су инвестиције од више стотина милиона евра (које може да обезбеди само стратешки инвеститор)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 реформи предузећа (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РТБ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Бор: нема договореног смањења броја запослених и промене менаџмента)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Основне оцене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1491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 2017. достигнути важни циљеви фискалне консолидације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Фискални суфицит од око 20 млрд динара (без привремених прихода био би мали дефицит, 0,5-1% БДП-а) – нису потребне додатне мере штедње у 2018.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Јавни дуг снажно умањен, са 74% БДП-а на 6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% БДП-а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(две трећине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смањења јачање динара у односу на долар и евро,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али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дуг обара и низак дефицит)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Међутим, реформе подбациле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државна предузећа – фискални ризик; </a:t>
            </a:r>
            <a:r>
              <a:rPr lang="sr-Cyrl-RS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аааааааааа 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ниске јавне инвестиције, ЕПС и лош амбијент – слаб привредни раст (1,5-2%)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 2018. могућ раст пензија и плата у јавном сектору од 5</a:t>
            </a:r>
            <a:r>
              <a:rPr lang="sr-Latn-BA" sz="22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(у просеку)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опасно и неоправдано да расту брже од номиналног БДП-а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Пензије: економски најбоље решење повећање за све (2,5%) уз укидање половине привременог умањења (враћање нарушене везе уплаћених доприноса и пензија)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Плате: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најбоље свима приближно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5% – још нема анализа коме је оправдано веће повећање (здравство, просвета, полиција, администрација) </a:t>
            </a:r>
          </a:p>
          <a:p>
            <a:pPr marL="342900" lvl="1" indent="-342900" algn="just" eaLnBrk="1" hangingPunct="1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Приоритет за 2018. – раст јавних инвестиција за 300-350 млн евра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Такође има простора и за смањење пореза (100 млн евра) – мање оптерећење најнижих зарада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Препоруке</a:t>
            </a:r>
            <a:endParaRPr 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83"/>
            <a:ext cx="8229600" cy="4713387"/>
          </a:xfrm>
        </p:spPr>
        <p:txBody>
          <a:bodyPr>
            <a:normAutofit fontScale="85000" lnSpcReduction="10000"/>
          </a:bodyPr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Ефикасније спровођење приватизације или стечаја</a:t>
            </a:r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Зауставити снабдевање неплатиша гасом и струјом</a:t>
            </a:r>
          </a:p>
          <a:p>
            <a:pPr lvl="1"/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Мање зло је приказати субвенцију у буџету него сакривати лоше пословање – уз видљивији трошак, повећао би се притисак да се проблеми реше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Транспарентније приказивати помоћ предузећима која се финансирају из буџета</a:t>
            </a: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Уместо збирне буџетске позиције приказати појединачна предузећа и износе</a:t>
            </a:r>
          </a:p>
          <a:p>
            <a:pPr lvl="1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Уместо пребацивања терета финансирања на Фонд за развој, предузећа финансирати из буџета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AABC-9011-4BAE-AC9F-DA63F2CA23C7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У 2017. </a:t>
            </a:r>
            <a:r>
              <a:rPr lang="sr-Cyrl-RS" altLang="sr-Latn-RS" sz="30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остигнут дугорочно одржив дефицит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1"/>
            <a:ext cx="8928992" cy="583264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Фискални резултат у 2017. бољи од планираног: уместо дефицита од 75 млрд динара највероватније суфицит од око 20 млрд динара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За бољи резултат трећу годину заредом највећим делом заслужан снажан раст јавних прихода – око 80 млрд преко плана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Јавни расходи мањи од буџетског плана за око 15 млрд динара</a:t>
            </a:r>
          </a:p>
          <a:p>
            <a:pPr lvl="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Иза фискалног побољшања у 2017. стоје </a:t>
            </a:r>
            <a:r>
              <a:rPr lang="sr-Cyrl-RS" sz="22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делом трајни,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делом и привремени чиниоци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Трајно умањење дефицита услед макроекономских кретања </a:t>
            </a:r>
            <a:r>
              <a:rPr lang="sr-Cyrl-RS" sz="1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(запосленост, инфлација),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пензијска реформа (мањи прилив нових пензионера)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Привремено – уплата добити НБС </a:t>
            </a:r>
            <a:r>
              <a:rPr lang="sr-Cyrl-RS" sz="1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(9,6 млрд),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део пореза на добит (око 15 </a:t>
            </a:r>
            <a:r>
              <a:rPr lang="sr-Cyrl-RS" sz="1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млрд),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успорена реализација јавних инвестиција (5-10 млрд)</a:t>
            </a:r>
          </a:p>
          <a:p>
            <a:pPr lvl="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Трајни дефицит (без привремених прихода) </a:t>
            </a:r>
            <a:r>
              <a:rPr lang="sr-Cyrl-RS" sz="22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између 0,5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1% БДП-а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 овим резултатом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 стварно </a:t>
            </a:r>
            <a:r>
              <a:rPr lang="sr-Cyrl-R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улази у 2018.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годину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Наш став (раније изнет</a:t>
            </a:r>
            <a:r>
              <a:rPr lang="sr-Cyrl-RS" sz="1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): 0,5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 БДП-а добар и дугорочно </a:t>
            </a:r>
            <a:r>
              <a:rPr lang="sr-Cyrl-RS" sz="1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одржив циљ, 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следи нису више потребне додатне мере уштеда нити мере за повећање прихода</a:t>
            </a: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/>
          <a:lstStyle/>
          <a:p>
            <a:pPr eaLnBrk="1" hangingPunct="1"/>
            <a:r>
              <a:rPr lang="sr-Cyrl-RS" altLang="sr-Latn-RS" sz="2900" dirty="0" smtClean="0">
                <a:latin typeface="Times New Roman" pitchFamily="18" charset="0"/>
                <a:cs typeface="Times New Roman" pitchFamily="18" charset="0"/>
              </a:rPr>
              <a:t>Додатни простор у буџету за 2018: 800 млн евра</a:t>
            </a:r>
            <a:endParaRPr lang="sr-Latn-CS" altLang="sr-Latn-RS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1"/>
            <a:ext cx="8928992" cy="5832649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Циљани дефицит већ достигнут </a:t>
            </a:r>
            <a:r>
              <a:rPr lang="sr-Cyrl-RS" sz="2200" smtClean="0">
                <a:latin typeface="Times New Roman" pitchFamily="18" charset="0"/>
                <a:cs typeface="Times New Roman" pitchFamily="18" charset="0"/>
              </a:rPr>
              <a:t>у 2017,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а у 2018. додатно расту јавни приходи и смањују се јавни расходи 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Ј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авни приходи расту због очекиваног привредног раста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Мањи јавни расходи за камате (нижи јавни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дуг),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смањује се отплата гарантованог дуга (у 2017. држава завршила отплату неких кредита јавних предузећа)</a:t>
            </a:r>
          </a:p>
          <a:p>
            <a:pPr lvl="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Расположиво нових 800 млн евра – најмање пола за привредни раст (јавне инвестиције и мањи </a:t>
            </a:r>
            <a:r>
              <a:rPr lang="sr-Cyrl-RS" sz="22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порези), </a:t>
            </a:r>
            <a:r>
              <a:rPr lang="sr-Cyrl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мање за потрошњу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Потрошња – раст масе плата и пензија до 5% (350-400 млн евра) као и (номинални) БДП</a:t>
            </a:r>
          </a:p>
          <a:p>
            <a:pPr marL="933450" lvl="2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Нису још достигнути дугорочно одрживи циљеви (11% БДП-а пензије и 8% БДП-а </a:t>
            </a:r>
            <a:r>
              <a:rPr lang="sr-Cyrl-RS" sz="1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плате),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приватни сектор нема снаге (и не треба) да финансира толики јавни сектор</a:t>
            </a:r>
          </a:p>
          <a:p>
            <a:pPr marL="933450" lvl="2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Економски штетно да расту брже од раста </a:t>
            </a:r>
            <a:r>
              <a:rPr lang="sr-Cyrl-R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номиналног БДП-а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(не подстичу привредни раст већ инфлацију и спољни дефицит)</a:t>
            </a:r>
          </a:p>
          <a:p>
            <a:pPr marL="933450" lvl="2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Плате у приватном сектору </a:t>
            </a:r>
            <a:r>
              <a:rPr lang="sr-Cyrl-RS" sz="1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расту 4,5-5%, </a:t>
            </a:r>
            <a:r>
              <a:rPr lang="sr-Cyrl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неоправдан већи раст у јавном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Повећање јавних инвестиција 300-350 млн евра (и локал и централна држава)</a:t>
            </a: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300"/>
              </a:spcAft>
              <a:defRPr/>
            </a:pP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Смањење пореза (100 млн евра) – најбоље за фискално растерећење запослених (првенствено оних са мањим зарадама)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2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108504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Пензије: потребно постепено враћање у уређен систем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8863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Трошак фискалног прилагођавања (од 2015.) пао само на пензионере са изнадпросечним пензијама (преко 25.000 динара)</a:t>
            </a:r>
          </a:p>
          <a:p>
            <a:pPr lvl="1"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Заштићени најсиромашнији,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али нарушен однос између уплаћених доприноса и исплаћене пензије</a:t>
            </a:r>
          </a:p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У 2018. се стичу услови за постепено укидање ове мере</a:t>
            </a:r>
          </a:p>
          <a:p>
            <a:pPr lvl="1"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Криза избегнута,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постигнут одржив (трајни) фискални дефицит од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око 0,5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% БДП-а</a:t>
            </a:r>
          </a:p>
          <a:p>
            <a:pPr lvl="1"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Могуће је повећање укупне масе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пензија од 5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% у 2018. години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Влада може да се определи за неку од следећих опција</a:t>
            </a:r>
          </a:p>
          <a:p>
            <a:pPr marL="800100" lvl="1" indent="-342900" algn="just" eaLnBrk="1" hangingPunct="1">
              <a:spcBef>
                <a:spcPts val="500"/>
              </a:spcBef>
              <a:spcAft>
                <a:spcPts val="300"/>
              </a:spcAft>
              <a:buFont typeface="Arial" charset="0"/>
              <a:buAutoNum type="arabicParenR"/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Потпуно укидање привременог умањења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(враћен однос уплаћених доприноса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и пензија,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али не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би се повећале најниже пензије – социјално упитно)</a:t>
            </a:r>
          </a:p>
          <a:p>
            <a:pPr marL="800100" lvl="1" indent="-342900" algn="just" eaLnBrk="1" hangingPunct="1">
              <a:spcBef>
                <a:spcPts val="500"/>
              </a:spcBef>
              <a:spcAft>
                <a:spcPts val="300"/>
              </a:spcAft>
              <a:buAutoNum type="arabicParenR"/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Повећање свима 5% – остаје се још увек у режиму привремених мера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(економски,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 можда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и правно,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неосновано)</a:t>
            </a:r>
          </a:p>
          <a:p>
            <a:pPr marL="800100" lvl="1" indent="-342900" algn="just" eaLnBrk="1" hangingPunct="1">
              <a:spcBef>
                <a:spcPts val="500"/>
              </a:spcBef>
              <a:spcAft>
                <a:spcPts val="300"/>
              </a:spcAft>
              <a:buAutoNum type="arabicParenR"/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Повећање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свима 2,5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% и укидање половине привременог умањења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корак у смеру трајног уређења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пензијског система,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уз повећање најнижих пензија</a:t>
            </a:r>
          </a:p>
          <a:p>
            <a:pPr algn="just" eaLnBrk="1" hangingPunct="1">
              <a:spcBef>
                <a:spcPts val="5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Фискални савет као економски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најбољи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оцењује последњи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приступ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0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216024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Илустрација утицаја различитих опција на појединачне пензије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103257"/>
              </p:ext>
            </p:extLst>
          </p:nvPr>
        </p:nvGraphicFramePr>
        <p:xfrm>
          <a:off x="395536" y="1124744"/>
          <a:ext cx="8280920" cy="2016224"/>
        </p:xfrm>
        <a:graphic>
          <a:graphicData uri="http://schemas.openxmlformats.org/drawingml/2006/table">
            <a:tbl>
              <a:tblPr firstRow="1" firstCol="1" bandRow="1"/>
              <a:tblGrid>
                <a:gridCol w="1615607"/>
                <a:gridCol w="1526174"/>
                <a:gridCol w="1810209"/>
                <a:gridCol w="1755555"/>
                <a:gridCol w="1573375"/>
              </a:tblGrid>
              <a:tr h="348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2014.</a:t>
                      </a:r>
                      <a:endParaRPr lang="sr-Latn-R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2017.</a:t>
                      </a:r>
                      <a:endParaRPr lang="sr-Latn-R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sr-Cyrl-RS" sz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sr-Cyrl-RS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Три начелна сценарија</a:t>
                      </a:r>
                      <a:endParaRPr lang="sr-Latn-R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63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 привременог смањења </a:t>
                      </a:r>
                      <a:r>
                        <a:rPr lang="sr-Cyrl-R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пензија (динари)</a:t>
                      </a:r>
                      <a:endParaRPr lang="sr-Latn-R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Тренутни износ </a:t>
                      </a:r>
                      <a:r>
                        <a:rPr lang="sr-Cyrl-R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пензије (динари)</a:t>
                      </a:r>
                      <a:endParaRPr lang="sr-Latn-R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1 - Укидање привременог смањења</a:t>
                      </a:r>
                      <a:endParaRPr lang="sr-Latn-R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2 - Линеарно повећање за 5%</a:t>
                      </a:r>
                      <a:endParaRPr lang="sr-Latn-R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3 - Комбинован приступ</a:t>
                      </a:r>
                      <a:endParaRPr lang="sr-Latn-R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60.000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53.046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61.661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55.698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58.787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40.000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37.631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41.108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39.512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40.353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5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20.000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20.554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20.554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21.581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21.068</a:t>
                      </a:r>
                      <a:endParaRPr lang="sr-Latn-RS" sz="12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7504" y="3212976"/>
            <a:ext cx="8856984" cy="3384376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Ако се као полазиште узму пензије из 2014. године, дошло би до следећих промена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У првом сценарију – сви пензионери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имали би номинално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веће пензије у 2018. у односу на 2014. за 2,8%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У другом сценарију – </a:t>
            </a:r>
            <a:r>
              <a:rPr lang="sr-Cyrl-RS" sz="1800" dirty="0" err="1" smtClean="0">
                <a:latin typeface="Times New Roman" pitchFamily="18" charset="0"/>
                <a:cs typeface="Times New Roman" pitchFamily="18" charset="0"/>
              </a:rPr>
              <a:t>исподпросечне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 пензије биле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би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номинално веће за 8%, али би велики број пензионера (којима су 2015. умањене пензије) имали и у 2018. нижи номинални ниво пензија него 2014. (табела)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У трећем сценарију – </a:t>
            </a:r>
            <a:r>
              <a:rPr lang="sr-Cyrl-RS" sz="1800" dirty="0" err="1" smtClean="0">
                <a:latin typeface="Times New Roman" pitchFamily="18" charset="0"/>
                <a:cs typeface="Times New Roman" pitchFamily="18" charset="0"/>
              </a:rPr>
              <a:t>исподпросечне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 пензије биле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би номинално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повећане 5,5% у односу на 2014, а само пензионери са највећим примањима (око 8% од укупног броја пензионера) и даље би примали номинално мање него у 2014. години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1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Повећање плата не сме да даље урушава систем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76064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Тренутни систем плата у јавном сектору је неуређен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Не знају се добри паритети (односи плата) у различитим делатностима – колико би било оправдано да прима полицајац у односу на лекара или наставника 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 није добро уређен систем ни у оквиру појединачних делатности</a:t>
            </a: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У здравству: највеће плате (примаријуси и субспецијалисти) свега 3,5 пута веће од најнижих (75.000 у односу на 22.500 динара)</a:t>
            </a: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Последица – одлазак квалификованих запослених из здравства 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Притисци појединих министарстава да повећање плата буде знатно веће него у приватном сектору (захтева се око 10%)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Економски оправдано 5% у просеку (плате у приватном сектору 4,5-5%)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Нису још урађене анализе које би показале да је оправдано неком дати више, а неком мање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Последица ад-хок повећања по министарствима била би још већа неуређеност система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Продужавање забране запошљавања у јавном сектору у 2018. штетно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Стихијски, угрожава квалитет услуга јавног сектора – не рачунати на те уштеде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216024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Илустрација утицаја изнадпросечног повећања плата у појединим министарствима на остале 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3528" y="2564904"/>
            <a:ext cx="8532948" cy="403244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Тренутно најмање лоше решење повећање свима од 5% (укидање половине привременог умањења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Евентуално размотрити претпоследњу опцију (мало веће повећање у секторима у којима постоје снажне индиције да су плате прениске – здравство, просвета)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израде буџета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за 2019. напокон завршити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анализе плата у јавном сектору и припремити план постепеног усклађивања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Велики изазови: професионални – плате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сличних послова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 приватном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сектору, односи у упоредивим земљама, сложеност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радног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места, ризик,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потребно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образовање... И политички – притисци дела запослених којима се плате не би повећавале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Али започето још пре неколико година, време да се покажу резултати 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894040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6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21737" cy="620688"/>
          </a:xfrm>
        </p:spPr>
        <p:txBody>
          <a:bodyPr/>
          <a:lstStyle/>
          <a:p>
            <a:pPr eaLnBrk="1" hangingPunct="1"/>
            <a:r>
              <a:rPr lang="sr-Cyrl-RS" altLang="sr-Latn-RS" sz="3000" dirty="0" smtClean="0">
                <a:latin typeface="Times New Roman" pitchFamily="18" charset="0"/>
                <a:cs typeface="Times New Roman" pitchFamily="18" charset="0"/>
              </a:rPr>
              <a:t>Повећање јавних инвестиција – неспоран приоритет 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Србија са око 3% БДП-а издвајања за јавне инвестиције негативни рекордер у Централној и Источној Европи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Требало би да буду стално између 4 и 5% БДП-а (просек ЦИЕ)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Када се граде аутопутеви јавне инвестиције у упоредивим земљама и преко 6% БДП-а (</a:t>
            </a:r>
            <a:r>
              <a:rPr lang="sr-Cyrl-RS" sz="1800">
                <a:latin typeface="Times New Roman" pitchFamily="18" charset="0"/>
                <a:cs typeface="Times New Roman" pitchFamily="18" charset="0"/>
              </a:rPr>
              <a:t>Хрватска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6,5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БДП-а од 2002-2007)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Последица ниских улагања – квалитет инфраструктуре у Србији лош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Рок за завршетак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путних Коридора (10 и 11) годинама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помера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Делови главних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железничких пруга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нису електрификоване,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просечна брзина возова мала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Локална инфраструктура нарочито лоша (квалитет воде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за пиће, приступ канализацији,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пречишћавање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отпадних вода,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неуређене депоније)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Довољно неспорних пројеката са обезбеђеним финансирањем</a:t>
            </a:r>
          </a:p>
          <a:p>
            <a:pPr lvl="1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Преостало 2,4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млрд </a:t>
            </a:r>
            <a:r>
              <a:rPr lang="sr-Cyrl-RS" sz="1800" smtClean="0">
                <a:latin typeface="Times New Roman" pitchFamily="18" charset="0"/>
                <a:cs typeface="Times New Roman" pitchFamily="18" charset="0"/>
              </a:rPr>
              <a:t>евра одобрених,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а неповучених кредита за инвестиције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Повећање јавних инвестиција најефикаснија политика за подстицај привредног раста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2567</Words>
  <Application>Microsoft Office PowerPoint</Application>
  <PresentationFormat>On-screen Show (4:3)</PresentationFormat>
  <Paragraphs>446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2_Office Theme</vt:lpstr>
      <vt:lpstr>Office Theme</vt:lpstr>
      <vt:lpstr>3_Office Theme</vt:lpstr>
      <vt:lpstr>4_Office Theme</vt:lpstr>
      <vt:lpstr>PowerPoint Presentation</vt:lpstr>
      <vt:lpstr>Основне оцене</vt:lpstr>
      <vt:lpstr>У 2017. достигнут дугорочно одржив дефицит</vt:lpstr>
      <vt:lpstr>Додатни простор у буџету за 2018: 800 млн евра</vt:lpstr>
      <vt:lpstr>Пензије: потребно постепено враћање у уређен систем</vt:lpstr>
      <vt:lpstr>Илустрација утицаја различитих опција на појединачне пензије</vt:lpstr>
      <vt:lpstr>Повећање плата не сме да даље урушава систем</vt:lpstr>
      <vt:lpstr>Илустрација утицаја изнадпросечног повећања плата у појединим министарствима на остале </vt:lpstr>
      <vt:lpstr>Повећање јавних инвестиција – неспоран приоритет </vt:lpstr>
      <vt:lpstr>Потребно и могуће у 2018. повећати јавне инвестиције за 300-350 млн евра: илустрација</vt:lpstr>
      <vt:lpstr>Привредни раст низак: 1,5-2% у 2017.</vt:lpstr>
      <vt:lpstr>Привредни раст у Србији систематски нижи у  него у упоредивим земљама</vt:lpstr>
      <vt:lpstr>Опције за смањење пореза у 2018. години</vt:lpstr>
      <vt:lpstr>Смањење пореза и доприноса на зараде</vt:lpstr>
      <vt:lpstr>Реформа пореске администрације је кључна</vt:lpstr>
      <vt:lpstr>Предузећа у приватизацији и даље фискални трошак и ризик</vt:lpstr>
      <vt:lpstr>Највећи дужници за гас</vt:lpstr>
      <vt:lpstr>Зависе од буџета и Фонда за развој</vt:lpstr>
      <vt:lpstr>Боље пословање Петрохемије и РТБ-а Бор не треба да одложи приватизацију</vt:lpstr>
      <vt:lpstr>Препоруке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279</cp:revision>
  <cp:lastPrinted>2017-09-28T15:21:51Z</cp:lastPrinted>
  <dcterms:created xsi:type="dcterms:W3CDTF">2014-10-24T08:04:53Z</dcterms:created>
  <dcterms:modified xsi:type="dcterms:W3CDTF">2017-09-28T15:32:19Z</dcterms:modified>
</cp:coreProperties>
</file>